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67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393156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Prompts eficientes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4490799" y="3559612"/>
            <a:ext cx="93064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prompts são instruções fornecidas a sistemas de Inteligência Artificial para induzir respostas desejadas. Eles desempenham um papel crucial na geração de conteúdo e interação com usuários.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490799" y="4875728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490799" y="5481042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"Os prompts são a ponte entre sua curiosidade e o conhecimento do chatGPT." - ChatGPT</a:t>
            </a:r>
            <a:endParaRPr lang="en-US" sz="175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211AC7-88A6-49EB-B670-0FA4BD2E3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  <p:pic>
        <p:nvPicPr>
          <p:cNvPr id="1026" name="Picture 2" descr="https://avatars.githubusercontent.com/u/43325452?v=4">
            <a:extLst>
              <a:ext uri="{FF2B5EF4-FFF2-40B4-BE49-F238E27FC236}">
                <a16:creationId xmlns:a16="http://schemas.microsoft.com/office/drawing/2014/main" id="{1663CC7B-A64F-4006-8BE5-5A37BD31C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96" y="6796921"/>
            <a:ext cx="1066205" cy="10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C2F2611E-41A2-4388-9CF0-5646D57F3748}"/>
              </a:ext>
            </a:extLst>
          </p:cNvPr>
          <p:cNvSpPr/>
          <p:nvPr/>
        </p:nvSpPr>
        <p:spPr>
          <a:xfrm>
            <a:off x="5023901" y="6822368"/>
            <a:ext cx="9306401" cy="1066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Raphael de Carvalho Florencio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Arquiteto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 de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Segurança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 da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Informação</a:t>
            </a:r>
            <a:endParaRPr lang="en-US" sz="1750" dirty="0">
              <a:solidFill>
                <a:srgbClr val="DAD1E6"/>
              </a:solidFill>
              <a:latin typeface="Fira Sans" pitchFamily="34" charset="0"/>
              <a:ea typeface="Fira Sans" pitchFamily="34" charset="-122"/>
            </a:endParaRP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linkedin.com/in/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raphaelflorencio</a:t>
            </a:r>
            <a:endParaRPr lang="en-US" sz="1750" dirty="0">
              <a:solidFill>
                <a:srgbClr val="DAD1E6"/>
              </a:solidFill>
              <a:latin typeface="Fira Sans" pitchFamily="34" charset="0"/>
              <a:ea typeface="Fira San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90675"/>
            <a:ext cx="91645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Créditos e tecnologias utilizadas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61830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Este conteúdo foi baseado nos '9 Frameworks to Master ChatGPT Prompt Engineering' de Edi Hezri Hairi, disponível no LinkedIn.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357901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18433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Para criação desta apresentação foram utilizados: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78964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ChatGPT 4: Analise das metodologias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23386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LeonardoAI: Criação de imagens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67809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GammaApp: Criação da apresentação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628340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D4B7C9C-59E9-497A-9C96-66829E37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0C454BA-CBE1-4B78-80C2-64E0748CDA1F}"/>
              </a:ext>
            </a:extLst>
          </p:cNvPr>
          <p:cNvSpPr/>
          <p:nvPr/>
        </p:nvSpPr>
        <p:spPr>
          <a:xfrm>
            <a:off x="10345240" y="4100406"/>
            <a:ext cx="2880000" cy="28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ESPAÇO RESERVADO PARA QR CODE com link para documentos, treinamentos e mais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4032" y="604599"/>
            <a:ext cx="9324737" cy="13732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7"/>
              </a:lnSpc>
              <a:buNone/>
            </a:pPr>
            <a:r>
              <a:rPr lang="en-US" sz="432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APE - Action, Purpose, Expectation</a:t>
            </a:r>
            <a:endParaRPr lang="en-US" sz="4326" dirty="0"/>
          </a:p>
        </p:txBody>
      </p:sp>
      <p:sp>
        <p:nvSpPr>
          <p:cNvPr id="6" name="Text 3"/>
          <p:cNvSpPr/>
          <p:nvPr/>
        </p:nvSpPr>
        <p:spPr>
          <a:xfrm>
            <a:off x="824032" y="2307431"/>
            <a:ext cx="9324737" cy="1054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É uma abordagem concisa e direta que garante que todos os aspectos principais de uma solicitação estejam claros. Mas pode ser muito simplista para tarefas complexas que exigem mais detalhes.</a:t>
            </a:r>
            <a:endParaRPr lang="en-US" sz="1730" dirty="0"/>
          </a:p>
        </p:txBody>
      </p:sp>
      <p:sp>
        <p:nvSpPr>
          <p:cNvPr id="7" name="Text 4"/>
          <p:cNvSpPr/>
          <p:nvPr/>
        </p:nvSpPr>
        <p:spPr>
          <a:xfrm>
            <a:off x="824032" y="3609380"/>
            <a:ext cx="9324737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 de uso:</a:t>
            </a:r>
            <a:endParaRPr lang="en-US" sz="1730" dirty="0"/>
          </a:p>
        </p:txBody>
      </p:sp>
      <p:sp>
        <p:nvSpPr>
          <p:cNvPr id="8" name="Shape 5"/>
          <p:cNvSpPr/>
          <p:nvPr/>
        </p:nvSpPr>
        <p:spPr>
          <a:xfrm>
            <a:off x="824032" y="4208145"/>
            <a:ext cx="9324737" cy="3416856"/>
          </a:xfrm>
          <a:prstGeom prst="roundRect">
            <a:avLst>
              <a:gd name="adj" fmla="val 1929"/>
            </a:avLst>
          </a:prstGeom>
          <a:solidFill>
            <a:srgbClr val="000000"/>
          </a:solidFill>
          <a:ln/>
        </p:spPr>
      </p:sp>
      <p:sp>
        <p:nvSpPr>
          <p:cNvPr id="10" name="Text 6"/>
          <p:cNvSpPr/>
          <p:nvPr/>
        </p:nvSpPr>
        <p:spPr>
          <a:xfrm>
            <a:off x="1538049" y="4460796"/>
            <a:ext cx="8391049" cy="703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Action: Detalhe o processo de patch para corrigir o CVE-2021-34527, conhecido como PrintNightmare.</a:t>
            </a:r>
            <a:endParaRPr lang="en-US" sz="1730" dirty="0"/>
          </a:p>
        </p:txBody>
      </p:sp>
      <p:sp>
        <p:nvSpPr>
          <p:cNvPr id="11" name="Text 7"/>
          <p:cNvSpPr/>
          <p:nvPr/>
        </p:nvSpPr>
        <p:spPr>
          <a:xfrm>
            <a:off x="1538049" y="5361742"/>
            <a:ext cx="8391049" cy="703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Purpose: Prevenir a exploração dessa vulnerabilidade que afeta o serviço Windows Print Spooler em nossos sistemas.</a:t>
            </a:r>
            <a:endParaRPr lang="en-US" sz="1730" dirty="0"/>
          </a:p>
        </p:txBody>
      </p:sp>
      <p:sp>
        <p:nvSpPr>
          <p:cNvPr id="12" name="Text 8"/>
          <p:cNvSpPr/>
          <p:nvPr/>
        </p:nvSpPr>
        <p:spPr>
          <a:xfrm>
            <a:off x="1538049" y="6262688"/>
            <a:ext cx="8391049" cy="1054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Expectation: Espero uma lista passo a passo que possa ser seguida pelos nossos técnicos de TI para mitigar o risco de forma eficiente, incluindo verificações de sistema e testes de conformidade pós-correção.</a:t>
            </a:r>
            <a:endParaRPr lang="en-US" sz="173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585EAB2-1B64-4F4D-B90C-08ADDA77F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/>
          <p:cNvPicPr>
            <a:picLocks noChangeAspect="1"/>
          </p:cNvPicPr>
          <p:nvPr/>
        </p:nvPicPr>
        <p:blipFill rotWithShape="1">
          <a:blip r:embed="rId3"/>
          <a:srcRect l="44673" r="28196"/>
          <a:stretch/>
        </p:blipFill>
        <p:spPr>
          <a:xfrm>
            <a:off x="0" y="0"/>
            <a:ext cx="3969327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13434" y="829747"/>
            <a:ext cx="9061013" cy="11920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94"/>
              </a:lnSpc>
              <a:buNone/>
            </a:pPr>
            <a:r>
              <a:rPr lang="en-US" sz="375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Metodologia RACE - Role, Action, Context, Expectation</a:t>
            </a:r>
            <a:endParaRPr lang="en-US" sz="3755" dirty="0"/>
          </a:p>
        </p:txBody>
      </p:sp>
      <p:sp>
        <p:nvSpPr>
          <p:cNvPr id="6" name="Text 3"/>
          <p:cNvSpPr/>
          <p:nvPr/>
        </p:nvSpPr>
        <p:spPr>
          <a:xfrm>
            <a:off x="4613434" y="2307908"/>
            <a:ext cx="906101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Inclui um elemento de contexto, que pode ser essencial para respostas situacionalmente apropriadas. </a:t>
            </a:r>
            <a:endParaRPr lang="en-US" sz="1502" dirty="0"/>
          </a:p>
        </p:txBody>
      </p:sp>
      <p:sp>
        <p:nvSpPr>
          <p:cNvPr id="7" name="Text 4"/>
          <p:cNvSpPr/>
          <p:nvPr/>
        </p:nvSpPr>
        <p:spPr>
          <a:xfrm>
            <a:off x="4613434" y="2827615"/>
            <a:ext cx="906101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 de uso:</a:t>
            </a:r>
            <a:endParaRPr lang="en-US" sz="1502" dirty="0"/>
          </a:p>
        </p:txBody>
      </p:sp>
      <p:sp>
        <p:nvSpPr>
          <p:cNvPr id="8" name="Shape 5"/>
          <p:cNvSpPr/>
          <p:nvPr/>
        </p:nvSpPr>
        <p:spPr>
          <a:xfrm>
            <a:off x="4613434" y="3347323"/>
            <a:ext cx="9061013" cy="4052411"/>
          </a:xfrm>
          <a:prstGeom prst="roundRect">
            <a:avLst>
              <a:gd name="adj" fmla="val 1412"/>
            </a:avLst>
          </a:prstGeom>
          <a:solidFill>
            <a:srgbClr val="000000"/>
          </a:solidFill>
          <a:ln/>
        </p:spPr>
      </p:sp>
      <p:sp>
        <p:nvSpPr>
          <p:cNvPr id="10" name="Text 6"/>
          <p:cNvSpPr/>
          <p:nvPr/>
        </p:nvSpPr>
        <p:spPr>
          <a:xfrm>
            <a:off x="5233273" y="3566517"/>
            <a:ext cx="8250436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</a:t>
            </a:r>
            <a:r>
              <a:rPr lang="en-US" sz="150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Como especialista em segurança da informação,</a:t>
            </a:r>
            <a:endParaRPr lang="en-US" sz="1502" dirty="0"/>
          </a:p>
        </p:txBody>
      </p:sp>
      <p:sp>
        <p:nvSpPr>
          <p:cNvPr id="11" name="Text 7"/>
          <p:cNvSpPr/>
          <p:nvPr/>
        </p:nvSpPr>
        <p:spPr>
          <a:xfrm>
            <a:off x="5233273" y="4043243"/>
            <a:ext cx="8250436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Action</a:t>
            </a:r>
            <a:r>
              <a:rPr lang="en-US" sz="150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revise o documento do tipo mandate fornecido,</a:t>
            </a:r>
            <a:endParaRPr lang="en-US" sz="1502" dirty="0"/>
          </a:p>
        </p:txBody>
      </p:sp>
      <p:sp>
        <p:nvSpPr>
          <p:cNvPr id="12" name="Text 8"/>
          <p:cNvSpPr/>
          <p:nvPr/>
        </p:nvSpPr>
        <p:spPr>
          <a:xfrm>
            <a:off x="5233273" y="4519970"/>
            <a:ext cx="8250436" cy="1220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Context</a:t>
            </a:r>
            <a:r>
              <a:rPr lang="en-US" sz="150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o documento detalha os mecanismos de autenticação atuais utilizados pela nossa organização. A revisão é crucial para assegurar que nossas práticas estejam alinhadas com as normas de segurança mais rigorosas e para identificar qualquer vulnerabilidade potencial que possa comprometer a integridade dos nossos sistemas e dados.</a:t>
            </a:r>
            <a:endParaRPr lang="en-US" sz="1502" dirty="0"/>
          </a:p>
        </p:txBody>
      </p:sp>
      <p:sp>
        <p:nvSpPr>
          <p:cNvPr id="13" name="Text 9"/>
          <p:cNvSpPr/>
          <p:nvPr/>
        </p:nvSpPr>
        <p:spPr>
          <a:xfrm>
            <a:off x="5233273" y="5912168"/>
            <a:ext cx="8250436" cy="1220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502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Expectation</a:t>
            </a:r>
            <a:r>
              <a:rPr lang="en-US" sz="150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Espero um relatório detalhado destacando quaisquer gaps de segurança encontrados, juntamente com sugestões de melhorias e recomendações de práticas ou tecnologias de autenticação mais robustas que possam ser implementadas para reforçar nossa segurança.</a:t>
            </a:r>
            <a:endParaRPr lang="en-US" sz="1502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70C04A4-A21F-4ECE-9DE2-9369E43A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2438" y="472440"/>
            <a:ext cx="8147804" cy="1072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21"/>
              </a:lnSpc>
              <a:buNone/>
            </a:pPr>
            <a:r>
              <a:rPr lang="en-US" sz="337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COAST - Context, Objective, Actions, Scenario, Task</a:t>
            </a:r>
            <a:endParaRPr lang="en-US" sz="3377" dirty="0"/>
          </a:p>
        </p:txBody>
      </p:sp>
      <p:sp>
        <p:nvSpPr>
          <p:cNvPr id="6" name="Text 3"/>
          <p:cNvSpPr/>
          <p:nvPr/>
        </p:nvSpPr>
        <p:spPr>
          <a:xfrm>
            <a:off x="1412438" y="1801773"/>
            <a:ext cx="8147804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 metodologia é abrangente e pode ser particularmente útil para tarefas complexas.</a:t>
            </a:r>
            <a:endParaRPr lang="en-US" sz="1351" dirty="0"/>
          </a:p>
        </p:txBody>
      </p:sp>
      <p:sp>
        <p:nvSpPr>
          <p:cNvPr id="7" name="Text 4"/>
          <p:cNvSpPr/>
          <p:nvPr/>
        </p:nvSpPr>
        <p:spPr>
          <a:xfrm>
            <a:off x="1412438" y="2269093"/>
            <a:ext cx="8147804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35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 de uso:</a:t>
            </a:r>
            <a:endParaRPr lang="en-US" sz="1351" dirty="0"/>
          </a:p>
        </p:txBody>
      </p:sp>
      <p:sp>
        <p:nvSpPr>
          <p:cNvPr id="8" name="Shape 5"/>
          <p:cNvSpPr/>
          <p:nvPr/>
        </p:nvSpPr>
        <p:spPr>
          <a:xfrm>
            <a:off x="1412438" y="2736413"/>
            <a:ext cx="8147804" cy="5020747"/>
          </a:xfrm>
          <a:prstGeom prst="roundRect">
            <a:avLst>
              <a:gd name="adj" fmla="val 1025"/>
            </a:avLst>
          </a:prstGeom>
          <a:solidFill>
            <a:srgbClr val="000000"/>
          </a:solidFill>
          <a:ln/>
        </p:spPr>
      </p:sp>
      <p:sp>
        <p:nvSpPr>
          <p:cNvPr id="10" name="Text 6"/>
          <p:cNvSpPr/>
          <p:nvPr/>
        </p:nvSpPr>
        <p:spPr>
          <a:xfrm>
            <a:off x="1969651" y="2933581"/>
            <a:ext cx="7419142" cy="5488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351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Context</a:t>
            </a:r>
            <a:r>
              <a:rPr lang="en-US" sz="135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A empresa Y detectou uma possível violação de dados afetando informações de clientes.</a:t>
            </a:r>
            <a:endParaRPr lang="en-US" sz="1351" dirty="0"/>
          </a:p>
        </p:txBody>
      </p:sp>
      <p:sp>
        <p:nvSpPr>
          <p:cNvPr id="11" name="Text 7"/>
          <p:cNvSpPr/>
          <p:nvPr/>
        </p:nvSpPr>
        <p:spPr>
          <a:xfrm>
            <a:off x="1969651" y="3636764"/>
            <a:ext cx="7419142" cy="5488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351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Objective</a:t>
            </a:r>
            <a:r>
              <a:rPr lang="en-US" sz="135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Gerenciar a resposta ao incidente para mitigar danos, identificar a extensão da violação e prevenir futuros incidentes.</a:t>
            </a:r>
            <a:endParaRPr lang="en-US" sz="1351" dirty="0"/>
          </a:p>
        </p:txBody>
      </p:sp>
      <p:sp>
        <p:nvSpPr>
          <p:cNvPr id="12" name="Text 8"/>
          <p:cNvSpPr/>
          <p:nvPr/>
        </p:nvSpPr>
        <p:spPr>
          <a:xfrm>
            <a:off x="1969651" y="4339947"/>
            <a:ext cx="7419142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351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Actions</a:t>
            </a:r>
            <a:r>
              <a:rPr lang="en-US" sz="135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</a:t>
            </a:r>
            <a:endParaRPr lang="en-US" sz="1351" dirty="0"/>
          </a:p>
        </p:txBody>
      </p:sp>
      <p:sp>
        <p:nvSpPr>
          <p:cNvPr id="13" name="Text 9"/>
          <p:cNvSpPr/>
          <p:nvPr/>
        </p:nvSpPr>
        <p:spPr>
          <a:xfrm>
            <a:off x="2518529" y="4807268"/>
            <a:ext cx="6870263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61"/>
              </a:lnSpc>
              <a:buSzPct val="100000"/>
              <a:buFont typeface="+mj-lt"/>
              <a:buAutoNum type="arabicPeriod"/>
            </a:pPr>
            <a:r>
              <a:rPr lang="en-US" sz="135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Isolar os sistemas afetados para limitar a propagação.</a:t>
            </a:r>
            <a:endParaRPr lang="en-US" sz="1351" dirty="0"/>
          </a:p>
        </p:txBody>
      </p:sp>
      <p:sp>
        <p:nvSpPr>
          <p:cNvPr id="14" name="Text 10"/>
          <p:cNvSpPr/>
          <p:nvPr/>
        </p:nvSpPr>
        <p:spPr>
          <a:xfrm>
            <a:off x="2518529" y="5150287"/>
            <a:ext cx="6870263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61"/>
              </a:lnSpc>
              <a:buSzPct val="100000"/>
              <a:buFont typeface="+mj-lt"/>
              <a:buAutoNum type="arabicPeriod" startAt="2"/>
            </a:pPr>
            <a:r>
              <a:rPr lang="en-US" sz="135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Realizar uma análise forense para entender como a violação ocorreu.</a:t>
            </a:r>
            <a:endParaRPr lang="en-US" sz="1351" dirty="0"/>
          </a:p>
        </p:txBody>
      </p:sp>
      <p:sp>
        <p:nvSpPr>
          <p:cNvPr id="15" name="Text 11"/>
          <p:cNvSpPr/>
          <p:nvPr/>
        </p:nvSpPr>
        <p:spPr>
          <a:xfrm>
            <a:off x="2518529" y="5493306"/>
            <a:ext cx="6870263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61"/>
              </a:lnSpc>
              <a:buSzPct val="100000"/>
              <a:buFont typeface="+mj-lt"/>
              <a:buAutoNum type="arabicPeriod" startAt="3"/>
            </a:pPr>
            <a:r>
              <a:rPr lang="en-US" sz="135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Notificar os stakeholders e autoridades competentes conforme necessário.</a:t>
            </a:r>
            <a:endParaRPr lang="en-US" sz="1351" dirty="0"/>
          </a:p>
        </p:txBody>
      </p:sp>
      <p:sp>
        <p:nvSpPr>
          <p:cNvPr id="16" name="Text 12"/>
          <p:cNvSpPr/>
          <p:nvPr/>
        </p:nvSpPr>
        <p:spPr>
          <a:xfrm>
            <a:off x="2518529" y="5836325"/>
            <a:ext cx="6870263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161"/>
              </a:lnSpc>
              <a:buSzPct val="100000"/>
              <a:buFont typeface="+mj-lt"/>
              <a:buAutoNum type="arabicPeriod" startAt="4"/>
            </a:pPr>
            <a:r>
              <a:rPr lang="en-US" sz="135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Reforçar as defesas cibernéticas com base nos aprendizados do incidente.</a:t>
            </a:r>
            <a:endParaRPr lang="en-US" sz="1351" dirty="0"/>
          </a:p>
        </p:txBody>
      </p:sp>
      <p:sp>
        <p:nvSpPr>
          <p:cNvPr id="17" name="Text 13"/>
          <p:cNvSpPr/>
          <p:nvPr/>
        </p:nvSpPr>
        <p:spPr>
          <a:xfrm>
            <a:off x="1969651" y="6265069"/>
            <a:ext cx="7419142" cy="5488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351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Scenario</a:t>
            </a:r>
            <a:r>
              <a:rPr lang="en-US" sz="135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Após a detecção de atividades suspeitas em sua rede, indicando uma potencial exploração de vulnerabilidade desconhecida.</a:t>
            </a:r>
            <a:endParaRPr lang="en-US" sz="1351" dirty="0"/>
          </a:p>
        </p:txBody>
      </p:sp>
      <p:sp>
        <p:nvSpPr>
          <p:cNvPr id="18" name="Text 14"/>
          <p:cNvSpPr/>
          <p:nvPr/>
        </p:nvSpPr>
        <p:spPr>
          <a:xfrm>
            <a:off x="1969651" y="6968252"/>
            <a:ext cx="7419142" cy="5488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351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Task</a:t>
            </a:r>
            <a:r>
              <a:rPr lang="en-US" sz="135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Executar um plano de resposta a incidentes detalhado, documentando cada etapa do processo para análise posterior e melhoria contínua da segurança.</a:t>
            </a:r>
            <a:endParaRPr lang="en-US" sz="1351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FE35A86-8A93-4CD5-AF0E-FEAD79287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6270" y="748427"/>
            <a:ext cx="6309360" cy="657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75"/>
              </a:lnSpc>
              <a:buNone/>
            </a:pPr>
            <a:r>
              <a:rPr lang="en-US" sz="414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TAG - Task, Action, Goal</a:t>
            </a:r>
            <a:endParaRPr lang="en-US" sz="4140" dirty="0"/>
          </a:p>
        </p:txBody>
      </p:sp>
      <p:sp>
        <p:nvSpPr>
          <p:cNvPr id="6" name="Text 3"/>
          <p:cNvSpPr/>
          <p:nvPr/>
        </p:nvSpPr>
        <p:spPr>
          <a:xfrm>
            <a:off x="4446270" y="1721048"/>
            <a:ext cx="9395460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Focada e direta, boa para tarefas com resultados claramente definidos</a:t>
            </a:r>
            <a:endParaRPr lang="en-US" sz="1656" dirty="0"/>
          </a:p>
        </p:txBody>
      </p:sp>
      <p:sp>
        <p:nvSpPr>
          <p:cNvPr id="7" name="Text 4"/>
          <p:cNvSpPr/>
          <p:nvPr/>
        </p:nvSpPr>
        <p:spPr>
          <a:xfrm>
            <a:off x="4446270" y="2293977"/>
            <a:ext cx="9395460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 de uso:</a:t>
            </a:r>
            <a:endParaRPr lang="en-US" sz="1656" dirty="0"/>
          </a:p>
        </p:txBody>
      </p:sp>
      <p:sp>
        <p:nvSpPr>
          <p:cNvPr id="8" name="Shape 5"/>
          <p:cNvSpPr/>
          <p:nvPr/>
        </p:nvSpPr>
        <p:spPr>
          <a:xfrm>
            <a:off x="4446270" y="2866906"/>
            <a:ext cx="9395460" cy="4614267"/>
          </a:xfrm>
          <a:prstGeom prst="roundRect">
            <a:avLst>
              <a:gd name="adj" fmla="val 1367"/>
            </a:avLst>
          </a:prstGeom>
          <a:solidFill>
            <a:srgbClr val="000000"/>
          </a:solidFill>
          <a:ln/>
        </p:spPr>
      </p:sp>
      <p:sp>
        <p:nvSpPr>
          <p:cNvPr id="10" name="Text 6"/>
          <p:cNvSpPr/>
          <p:nvPr/>
        </p:nvSpPr>
        <p:spPr>
          <a:xfrm>
            <a:off x="5129689" y="3108603"/>
            <a:ext cx="8501777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Task</a:t>
            </a:r>
            <a:r>
              <a:rPr lang="en-US" sz="16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Criar um comunicado oficial interno.</a:t>
            </a:r>
            <a:endParaRPr lang="en-US" sz="1656" dirty="0"/>
          </a:p>
        </p:txBody>
      </p:sp>
      <p:sp>
        <p:nvSpPr>
          <p:cNvPr id="11" name="Text 7"/>
          <p:cNvSpPr/>
          <p:nvPr/>
        </p:nvSpPr>
        <p:spPr>
          <a:xfrm>
            <a:off x="5129689" y="3634145"/>
            <a:ext cx="8501777" cy="1681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Action</a:t>
            </a:r>
            <a:r>
              <a:rPr lang="en-US" sz="16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O comunicado deve informar sobre a desativação planejada de um sistema interno, explicando os motivos por trás dessa decisão, o processo de transição para sistemas alternativos e as medidas que os usuários precisam tomar. Deve também abordar quaisquer preocupações de segurança da informação, assegurando aos usuários que a integridade e a segurança dos dados serão mantidas durante a transição.</a:t>
            </a:r>
            <a:endParaRPr lang="en-US" sz="1656" dirty="0"/>
          </a:p>
        </p:txBody>
      </p:sp>
      <p:sp>
        <p:nvSpPr>
          <p:cNvPr id="12" name="Text 8"/>
          <p:cNvSpPr/>
          <p:nvPr/>
        </p:nvSpPr>
        <p:spPr>
          <a:xfrm>
            <a:off x="5129689" y="5505093"/>
            <a:ext cx="8501777" cy="1681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Goal</a:t>
            </a:r>
            <a:r>
              <a:rPr lang="en-US" sz="1656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O objetivo é garantir que todos os stakeholders estejam bem informados sobre a desativação, compreendam os motivos de segurança da informação que contribuem para essa decisão e estejam cientes de suas responsabilidades no processo de transição. Busca-se minimizar interrupções e manter a confiança na gestão de segurança da empresa.</a:t>
            </a:r>
            <a:endParaRPr lang="en-US" sz="1656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0FFAE0A-CA73-41C8-9505-22904BAD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92367" y="628650"/>
            <a:ext cx="738604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RISE - Role, Input, Steps, Expectation</a:t>
            </a:r>
            <a:endParaRPr lang="en-US" sz="3062" dirty="0"/>
          </a:p>
        </p:txBody>
      </p:sp>
      <p:sp>
        <p:nvSpPr>
          <p:cNvPr id="6" name="Text 3"/>
          <p:cNvSpPr/>
          <p:nvPr/>
        </p:nvSpPr>
        <p:spPr>
          <a:xfrm>
            <a:off x="1792367" y="134790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Ótima para quando você precisa de um processo passo a passo para alcançar um objetivo.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1792367" y="177153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 de uso:</a:t>
            </a:r>
            <a:endParaRPr lang="en-US" sz="1225" dirty="0"/>
          </a:p>
        </p:txBody>
      </p:sp>
      <p:sp>
        <p:nvSpPr>
          <p:cNvPr id="8" name="Shape 5"/>
          <p:cNvSpPr/>
          <p:nvPr/>
        </p:nvSpPr>
        <p:spPr>
          <a:xfrm>
            <a:off x="1792367" y="2195155"/>
            <a:ext cx="7388066" cy="5405676"/>
          </a:xfrm>
          <a:prstGeom prst="roundRect">
            <a:avLst>
              <a:gd name="adj" fmla="val 863"/>
            </a:avLst>
          </a:prstGeom>
          <a:solidFill>
            <a:srgbClr val="000000"/>
          </a:solidFill>
          <a:ln/>
        </p:spPr>
      </p:sp>
      <p:sp>
        <p:nvSpPr>
          <p:cNvPr id="10" name="Text 6"/>
          <p:cNvSpPr/>
          <p:nvPr/>
        </p:nvSpPr>
        <p:spPr>
          <a:xfrm>
            <a:off x="2297668" y="2373868"/>
            <a:ext cx="672726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</a:t>
            </a: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Como especialista em segurança da informação focado em segurança AWS,</a:t>
            </a: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2297668" y="2762488"/>
            <a:ext cx="672726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Input</a:t>
            </a: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Receberá o desenho arquitetônico atual dos sistemas implementados na AWS da empresa.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2297668" y="3399830"/>
            <a:ext cx="672726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Steps</a:t>
            </a: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</a:t>
            </a: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2795349" y="3823454"/>
            <a:ext cx="622958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Examine o desenho arquitetônico para entender os serviços e recursos da AWS utilizados.</a:t>
            </a:r>
            <a:endParaRPr lang="en-US" sz="1225" dirty="0"/>
          </a:p>
        </p:txBody>
      </p:sp>
      <p:sp>
        <p:nvSpPr>
          <p:cNvPr id="14" name="Text 10"/>
          <p:cNvSpPr/>
          <p:nvPr/>
        </p:nvSpPr>
        <p:spPr>
          <a:xfrm>
            <a:off x="2795349" y="4383048"/>
            <a:ext cx="6229588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Identifique potenciais vulnerabilidades de segurança, como configurações incorretas de IAM, grupos de segurança mal configurados, ou uso inadequado de serviços de criptografia.</a:t>
            </a: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2795349" y="5191363"/>
            <a:ext cx="6229588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Avalie a conformidade do desenho com as práticas recomendadas de segurança da AWS, como o Well-Architected Framework.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2795349" y="5750957"/>
            <a:ext cx="6229588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Elabore sugestões para melhorar a segurança, incluindo a implementação de zonas de segurança, aprimoramento da criptografia em repouso e em trânsito, e fortalecimento da gestão de identidade e acesso.</a:t>
            </a:r>
            <a:endParaRPr lang="en-US" sz="1225" dirty="0"/>
          </a:p>
        </p:txBody>
      </p:sp>
      <p:sp>
        <p:nvSpPr>
          <p:cNvPr id="17" name="Text 13"/>
          <p:cNvSpPr/>
          <p:nvPr/>
        </p:nvSpPr>
        <p:spPr>
          <a:xfrm>
            <a:off x="2297668" y="6637020"/>
            <a:ext cx="6727269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Expectation</a:t>
            </a: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Espera-se um relatório detalhado que apresente uma análise crítica do desenho arquitetônico atual, identificando vulnerabilidades e propondo melhorias concretas para fortalecer a postura de segurança na nuvem AWS da empresa.</a:t>
            </a:r>
            <a:endParaRPr lang="en-US" sz="1225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88EA4C8-30D3-4FBD-82AA-69846536C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883378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98833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499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TRACE - Task, Request, Action, Context, Example</a:t>
            </a:r>
            <a:endParaRPr lang="en-US" sz="3062" dirty="0"/>
          </a:p>
        </p:txBody>
      </p:sp>
      <p:sp>
        <p:nvSpPr>
          <p:cNvPr id="6" name="Text 3"/>
          <p:cNvSpPr/>
          <p:nvPr/>
        </p:nvSpPr>
        <p:spPr>
          <a:xfrm>
            <a:off x="5449967" y="163294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É útil quando exemplos são necessários para esclarecer a solicitação.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5449967" y="205656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 de uso:</a:t>
            </a:r>
            <a:endParaRPr lang="en-US" sz="1225" dirty="0"/>
          </a:p>
        </p:txBody>
      </p:sp>
      <p:sp>
        <p:nvSpPr>
          <p:cNvPr id="8" name="Shape 5"/>
          <p:cNvSpPr/>
          <p:nvPr/>
        </p:nvSpPr>
        <p:spPr>
          <a:xfrm>
            <a:off x="5449967" y="2480191"/>
            <a:ext cx="7388066" cy="6975515"/>
          </a:xfrm>
          <a:prstGeom prst="roundRect">
            <a:avLst>
              <a:gd name="adj" fmla="val 669"/>
            </a:avLst>
          </a:prstGeom>
          <a:solidFill>
            <a:srgbClr val="000000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63" y="2713673"/>
            <a:ext cx="194310" cy="1554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55268" y="2658904"/>
            <a:ext cx="672726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Task: Analisar o baseline de segurança fornecido e gerar códigos do Custodian para automação das políticas de conformidade.</a:t>
            </a: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5955268" y="3296245"/>
            <a:ext cx="672726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Request: Receba e avalie o documento de baseline de segurança para identificar se as configurações atuais estão em conformidade.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5955268" y="3933587"/>
            <a:ext cx="672726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Action:</a:t>
            </a: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6203990" y="4327981"/>
            <a:ext cx="64785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Analise os controles de segurança descritos no baseline</a:t>
            </a:r>
            <a:endParaRPr lang="en-US" sz="1225" dirty="0"/>
          </a:p>
        </p:txBody>
      </p:sp>
      <p:sp>
        <p:nvSpPr>
          <p:cNvPr id="14" name="Text 10"/>
          <p:cNvSpPr/>
          <p:nvPr/>
        </p:nvSpPr>
        <p:spPr>
          <a:xfrm>
            <a:off x="6203990" y="4616619"/>
            <a:ext cx="64785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Crie códigos para o Cloud Custodian que garantam estes controles.</a:t>
            </a: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5955269" y="5004768"/>
            <a:ext cx="6727269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Context: Com a infraestrutura em nuvem expandindo-se e evoluindo rapidamente, é crucial que todas as configurações estejam alinhadas com os baselines de segurança estabelecidos para proteger contra vulnerabilidades e garantir a conformidade.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5955269" y="5858245"/>
            <a:ext cx="672726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 Código gerado para garantir o controle "Certifique-se de que todos os buckets S3 utilizem criptografia em repouso e em trânsito.":</a:t>
            </a:r>
            <a:endParaRPr lang="en-US" sz="1225" dirty="0"/>
          </a:p>
        </p:txBody>
      </p:sp>
      <p:sp>
        <p:nvSpPr>
          <p:cNvPr id="17" name="Text 13"/>
          <p:cNvSpPr/>
          <p:nvPr/>
        </p:nvSpPr>
        <p:spPr>
          <a:xfrm>
            <a:off x="6203990" y="6530590"/>
            <a:ext cx="64785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policies:</a:t>
            </a:r>
            <a:endParaRPr lang="en-US" sz="1225" dirty="0"/>
          </a:p>
        </p:txBody>
      </p:sp>
      <p:sp>
        <p:nvSpPr>
          <p:cNvPr id="18" name="Text 14"/>
          <p:cNvSpPr/>
          <p:nvPr/>
        </p:nvSpPr>
        <p:spPr>
          <a:xfrm>
            <a:off x="6452830" y="6841462"/>
            <a:ext cx="622970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name: s3-encrypt-buckets</a:t>
            </a:r>
            <a:endParaRPr lang="en-US" sz="1225" dirty="0"/>
          </a:p>
        </p:txBody>
      </p:sp>
      <p:sp>
        <p:nvSpPr>
          <p:cNvPr id="19" name="Text 15"/>
          <p:cNvSpPr/>
          <p:nvPr/>
        </p:nvSpPr>
        <p:spPr>
          <a:xfrm>
            <a:off x="6452830" y="7152335"/>
            <a:ext cx="622970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resource: s3 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6452830" y="7463207"/>
            <a:ext cx="622970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filters: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6701790" y="7774079"/>
            <a:ext cx="59807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1028700" lvl="2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type: bucket-encryption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6701790" y="8084951"/>
            <a:ext cx="59807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1028700" lvl="2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state: false</a:t>
            </a:r>
            <a:endParaRPr lang="en-US" sz="1225" dirty="0"/>
          </a:p>
        </p:txBody>
      </p:sp>
      <p:sp>
        <p:nvSpPr>
          <p:cNvPr id="23" name="Text 19"/>
          <p:cNvSpPr/>
          <p:nvPr/>
        </p:nvSpPr>
        <p:spPr>
          <a:xfrm>
            <a:off x="6452830" y="8395823"/>
            <a:ext cx="6229707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actions:</a:t>
            </a:r>
            <a:endParaRPr lang="en-US" sz="1225" dirty="0"/>
          </a:p>
        </p:txBody>
      </p:sp>
      <p:sp>
        <p:nvSpPr>
          <p:cNvPr id="24" name="Text 20"/>
          <p:cNvSpPr/>
          <p:nvPr/>
        </p:nvSpPr>
        <p:spPr>
          <a:xfrm>
            <a:off x="6701790" y="8706695"/>
            <a:ext cx="59807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1028700" lvl="2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type: set-bucket-encryption </a:t>
            </a:r>
            <a:endParaRPr lang="en-US" sz="1225" dirty="0"/>
          </a:p>
        </p:txBody>
      </p:sp>
      <p:sp>
        <p:nvSpPr>
          <p:cNvPr id="25" name="Text 21"/>
          <p:cNvSpPr/>
          <p:nvPr/>
        </p:nvSpPr>
        <p:spPr>
          <a:xfrm>
            <a:off x="6701790" y="9017568"/>
            <a:ext cx="59807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1028700" lvl="2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crypto: AES256</a:t>
            </a:r>
            <a:endParaRPr lang="en-US" sz="1225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90F87FD9-1701-41C3-B675-BBE59D262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92367" y="883087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ROSES - Role, Objective, Scenario, Expected Solution, Steps</a:t>
            </a:r>
            <a:endParaRPr lang="en-US" sz="3062" dirty="0"/>
          </a:p>
        </p:txBody>
      </p:sp>
      <p:sp>
        <p:nvSpPr>
          <p:cNvPr id="6" name="Text 3"/>
          <p:cNvSpPr/>
          <p:nvPr/>
        </p:nvSpPr>
        <p:spPr>
          <a:xfrm>
            <a:off x="1792367" y="208835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Detalhada e abrangente; excelente para contextos complexos e multifacetados.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1792367" y="251198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 de uso:</a:t>
            </a:r>
            <a:endParaRPr lang="en-US" sz="1225" dirty="0"/>
          </a:p>
        </p:txBody>
      </p:sp>
      <p:sp>
        <p:nvSpPr>
          <p:cNvPr id="8" name="Shape 5"/>
          <p:cNvSpPr/>
          <p:nvPr/>
        </p:nvSpPr>
        <p:spPr>
          <a:xfrm>
            <a:off x="1792367" y="2935605"/>
            <a:ext cx="7388066" cy="4410789"/>
          </a:xfrm>
          <a:prstGeom prst="roundRect">
            <a:avLst>
              <a:gd name="adj" fmla="val 1058"/>
            </a:avLst>
          </a:prstGeom>
          <a:solidFill>
            <a:srgbClr val="000000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863" y="3169087"/>
            <a:ext cx="194310" cy="1554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97668" y="3114318"/>
            <a:ext cx="672726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Role: Product Manager,</a:t>
            </a: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2297668" y="3502938"/>
            <a:ext cx="6727269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Objective: Estruturar a pesquisa sobre a aplicabilidade de machine learning em segurança da informação para analises de segurança no formato de um épico, com tarefas e subtarefas detalhadas, para registro no Jira. 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2297668" y="4389001"/>
            <a:ext cx="6727269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Scenario: A empresa visa incorporar inteligência artificial em sua suíte de segurança da informação para melhorar a detecção de ameaças, análises preditivas e analises de projetos internos. </a:t>
            </a: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2297668" y="5275064"/>
            <a:ext cx="672726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Expected Solution: Um conjunto de tarefas e subtarefas no Jira que mapeiem claramente todas as fases da pesquisa, desde a concepção até a análise e apresentação dos resultados. </a:t>
            </a:r>
            <a:endParaRPr lang="en-US" sz="1225" dirty="0"/>
          </a:p>
        </p:txBody>
      </p:sp>
      <p:sp>
        <p:nvSpPr>
          <p:cNvPr id="14" name="Text 10"/>
          <p:cNvSpPr/>
          <p:nvPr/>
        </p:nvSpPr>
        <p:spPr>
          <a:xfrm>
            <a:off x="2297668" y="5912406"/>
            <a:ext cx="6727269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Steps: </a:t>
            </a: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2546390" y="6336030"/>
            <a:ext cx="64785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Definição do nome do épico 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2546390" y="6646902"/>
            <a:ext cx="64785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Definição das tarefas e subtarefas </a:t>
            </a:r>
            <a:endParaRPr lang="en-US" sz="1225" dirty="0"/>
          </a:p>
        </p:txBody>
      </p:sp>
      <p:sp>
        <p:nvSpPr>
          <p:cNvPr id="17" name="Text 13"/>
          <p:cNvSpPr/>
          <p:nvPr/>
        </p:nvSpPr>
        <p:spPr>
          <a:xfrm>
            <a:off x="2546390" y="6957774"/>
            <a:ext cx="647854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Tempo estimado para realização do projeto com 1 analista alocado tempo integral</a:t>
            </a:r>
            <a:endParaRPr lang="en-US" sz="1225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572BCE9-11FF-44DC-A3EE-A6FDFE345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28480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Conclusão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31243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Prompts eficientes são a chave para desbloquear o verdadeiro potencial da IA, permitindo interações mais precisas e resultados alinhados com nossas expectativas.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62855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523386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Seja Proativo, Seja Eficiente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Use prompts estratégicos para transformar curiosidade em conhecimento!</a:t>
            </a:r>
            <a:endParaRPr lang="en-US" sz="175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59627A3-0D38-411D-981A-3724D2E41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050" y="-293290"/>
            <a:ext cx="2668338" cy="26683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1234</Words>
  <Application>Microsoft Office PowerPoint</Application>
  <PresentationFormat>Personalizar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Fira Sans</vt:lpstr>
      <vt:lpstr>Inconsolata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Raphael</cp:lastModifiedBy>
  <cp:revision>6</cp:revision>
  <dcterms:created xsi:type="dcterms:W3CDTF">2024-03-15T18:46:09Z</dcterms:created>
  <dcterms:modified xsi:type="dcterms:W3CDTF">2024-03-19T00:40:42Z</dcterms:modified>
</cp:coreProperties>
</file>